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71" r:id="rId7"/>
    <p:sldId id="276" r:id="rId8"/>
    <p:sldId id="260" r:id="rId9"/>
    <p:sldId id="277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52C5F-CBC0-4824-A193-E5FD1073AEA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71B19-74C2-4D64-9CE9-56B287A5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What is History?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2928934"/>
            <a:ext cx="6772300" cy="349568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Some definitions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The record of past events and times, especially in connection with the human race.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 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he </a:t>
            </a:r>
            <a:r>
              <a:rPr lang="en-US" dirty="0">
                <a:solidFill>
                  <a:schemeClr val="tx1"/>
                </a:solidFill>
              </a:rPr>
              <a:t>branch of knowledge dealing with past events.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857364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Some definitions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71678"/>
            <a:ext cx="68580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/>
          <a:lstStyle/>
          <a:p>
            <a:r>
              <a:rPr lang="en-US" dirty="0" smtClean="0"/>
              <a:t>Key Terms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1285860"/>
            <a:ext cx="6400800" cy="1752600"/>
          </a:xfrm>
        </p:spPr>
        <p:txBody>
          <a:bodyPr/>
          <a:lstStyle/>
          <a:p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aquaduct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929066"/>
            <a:ext cx="421481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artefact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5357850" cy="309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67938"/>
            <a:ext cx="4286248" cy="367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5543560" cy="1143000"/>
          </a:xfrm>
        </p:spPr>
        <p:txBody>
          <a:bodyPr/>
          <a:lstStyle/>
          <a:p>
            <a:r>
              <a:rPr lang="en-US" dirty="0" smtClean="0"/>
              <a:t>archaeologist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2552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643050"/>
            <a:ext cx="2999227" cy="390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714752"/>
            <a:ext cx="3476596" cy="278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3420" y="1824038"/>
            <a:ext cx="6365949" cy="424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</a:t>
            </a:r>
            <a:endParaRPr lang="en-US" dirty="0"/>
          </a:p>
        </p:txBody>
      </p:sp>
      <p:pic>
        <p:nvPicPr>
          <p:cNvPr id="3" name="Picture 2" descr="Domesday-Bo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428736"/>
            <a:ext cx="5084064" cy="3785616"/>
          </a:xfrm>
          <a:prstGeom prst="rect">
            <a:avLst/>
          </a:prstGeom>
        </p:spPr>
      </p:pic>
      <p:pic>
        <p:nvPicPr>
          <p:cNvPr id="4" name="Picture 3" descr="Stone-Age-Te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4071942"/>
            <a:ext cx="3214710" cy="24110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2" y="357166"/>
            <a:ext cx="5186370" cy="1143000"/>
          </a:xfrm>
        </p:spPr>
        <p:txBody>
          <a:bodyPr/>
          <a:lstStyle/>
          <a:p>
            <a:r>
              <a:rPr lang="en-US" dirty="0" smtClean="0"/>
              <a:t>fossil</a:t>
            </a:r>
            <a:endParaRPr lang="en-US" dirty="0"/>
          </a:p>
        </p:txBody>
      </p:sp>
      <p:pic>
        <p:nvPicPr>
          <p:cNvPr id="3" name="Picture 2" descr="FossilAmoni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142984"/>
            <a:ext cx="3733278" cy="3364617"/>
          </a:xfrm>
          <a:prstGeom prst="rect">
            <a:avLst/>
          </a:prstGeom>
        </p:spPr>
      </p:pic>
      <p:pic>
        <p:nvPicPr>
          <p:cNvPr id="4" name="Picture 3" descr="fossil-fis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3357562"/>
            <a:ext cx="4457700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</p:spPr>
        <p:txBody>
          <a:bodyPr/>
          <a:lstStyle/>
          <a:p>
            <a:r>
              <a:rPr lang="en-US" dirty="0" smtClean="0"/>
              <a:t>Secondary sources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000504"/>
            <a:ext cx="30480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928802"/>
            <a:ext cx="21431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14356"/>
            <a:ext cx="1742904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643446"/>
            <a:ext cx="37147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1214422"/>
            <a:ext cx="1876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shrine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25717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285992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4071942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strata</a:t>
            </a:r>
            <a:endParaRPr 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215238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 and BCE</a:t>
            </a:r>
            <a:br>
              <a:rPr lang="en-US" dirty="0" smtClean="0"/>
            </a:br>
            <a:r>
              <a:rPr lang="en-US" dirty="0" smtClean="0"/>
              <a:t>or AD and BC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500034" y="1714488"/>
            <a:ext cx="822960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 =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The Common Era, sometimes called the  Christian Era. </a:t>
            </a:r>
            <a:endParaRPr lang="en-US" sz="4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That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is, the period of time after the birth of Christ.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aseline="0" dirty="0" smtClean="0">
                <a:latin typeface="+mj-lt"/>
                <a:ea typeface="+mj-ea"/>
                <a:cs typeface="+mj-cs"/>
              </a:rPr>
              <a:t>Previously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this was known as AD or Anno Domini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596" y="45720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BCE = Before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the 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Commo</a:t>
            </a:r>
            <a:r>
              <a:rPr lang="en-US" sz="2800" dirty="0" smtClean="0">
                <a:latin typeface="+mj-lt"/>
                <a:ea typeface="+mj-ea"/>
                <a:cs typeface="+mj-cs"/>
              </a:rPr>
              <a:t>n Era or,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before the Christian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Era.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aseline="0" dirty="0" smtClean="0">
                <a:latin typeface="+mj-lt"/>
                <a:ea typeface="+mj-ea"/>
                <a:cs typeface="+mj-cs"/>
              </a:rPr>
              <a:t>That</a:t>
            </a:r>
            <a:r>
              <a:rPr lang="en-US" sz="2800" dirty="0" smtClean="0">
                <a:latin typeface="+mj-lt"/>
                <a:ea typeface="+mj-ea"/>
                <a:cs typeface="+mj-cs"/>
              </a:rPr>
              <a:t> is, the  period of time before the birth of Christ.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Previously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this was known as BC or Before Christ.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0"/>
            <a:ext cx="7772400" cy="1470025"/>
          </a:xfrm>
        </p:spPr>
        <p:txBody>
          <a:bodyPr/>
          <a:lstStyle/>
          <a:p>
            <a:r>
              <a:rPr lang="en-US" dirty="0" smtClean="0"/>
              <a:t>Quotes about history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1357298"/>
            <a:ext cx="8001056" cy="1357322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"</a:t>
            </a:r>
            <a:r>
              <a:rPr lang="en-US" sz="2400" dirty="0">
                <a:solidFill>
                  <a:schemeClr val="tx1"/>
                </a:solidFill>
              </a:rPr>
              <a:t>'History,' Stephen said, 'is a nightmare from which I am trying to awake</a:t>
            </a:r>
            <a:r>
              <a:rPr lang="en-US" sz="2400" dirty="0" smtClean="0">
                <a:solidFill>
                  <a:schemeClr val="tx1"/>
                </a:solidFill>
              </a:rPr>
              <a:t>.'“   </a:t>
            </a:r>
          </a:p>
          <a:p>
            <a:pPr algn="l"/>
            <a:r>
              <a:rPr lang="en-US" sz="2400" b="1" dirty="0" smtClean="0">
                <a:solidFill>
                  <a:schemeClr val="tx1"/>
                </a:solidFill>
              </a:rPr>
              <a:t>James </a:t>
            </a:r>
            <a:r>
              <a:rPr lang="en-US" sz="2400" b="1" dirty="0">
                <a:solidFill>
                  <a:schemeClr val="tx1"/>
                </a:solidFill>
              </a:rPr>
              <a:t>Joyce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42910" y="4000504"/>
            <a:ext cx="8001056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"If you do not like the past, change it</a:t>
            </a:r>
            <a:r>
              <a:rPr lang="en-US" sz="2400" dirty="0" smtClean="0"/>
              <a:t>.“</a:t>
            </a:r>
          </a:p>
          <a:p>
            <a:r>
              <a:rPr lang="en-US" sz="2400" dirty="0" smtClean="0"/>
              <a:t> </a:t>
            </a:r>
            <a:r>
              <a:rPr lang="en-US" sz="2400" b="1" dirty="0"/>
              <a:t>William L. Burton</a:t>
            </a:r>
            <a:endParaRPr lang="en-US" sz="24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42910" y="2928934"/>
            <a:ext cx="8143932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"The past is useless. That explains why it is past." </a:t>
            </a:r>
            <a:endParaRPr lang="en-US" sz="2400" dirty="0" smtClean="0"/>
          </a:p>
          <a:p>
            <a:r>
              <a:rPr lang="en-US" sz="2400" b="1" dirty="0" smtClean="0"/>
              <a:t>Wright </a:t>
            </a:r>
            <a:r>
              <a:rPr lang="en-US" sz="2400" b="1" dirty="0"/>
              <a:t>Morris</a:t>
            </a:r>
            <a:endParaRPr lang="en-US" sz="24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42910" y="5143512"/>
            <a:ext cx="8001056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I like the dreams of the future better than the history of the past. </a:t>
            </a:r>
            <a:br>
              <a:rPr lang="en-US" sz="2400" dirty="0"/>
            </a:br>
            <a:r>
              <a:rPr lang="en-US" sz="2400" b="1" dirty="0" smtClean="0"/>
              <a:t>Thomas Jefferson</a:t>
            </a:r>
            <a:endParaRPr lang="en-US" sz="2400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500042"/>
            <a:ext cx="7115180" cy="1752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History is the version of past events that people have decided to agree upon.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Napoleon Bonaparte</a:t>
            </a:r>
            <a:endParaRPr lang="en-US" sz="2400" b="1" u="sng" dirty="0">
              <a:solidFill>
                <a:schemeClr val="tx1"/>
              </a:solidFill>
            </a:endParaRPr>
          </a:p>
          <a:p>
            <a:endParaRPr lang="en-US" sz="2400" b="1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42910" y="2500306"/>
            <a:ext cx="7186618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Who has fully realized that history is not contained in thick books but lives in our very blood? </a:t>
            </a:r>
            <a:endParaRPr lang="en-US" sz="2400" dirty="0" smtClean="0"/>
          </a:p>
          <a:p>
            <a:r>
              <a:rPr lang="en-US" sz="2400" b="1" dirty="0" smtClean="0"/>
              <a:t>Carl Jung</a:t>
            </a: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57290" y="421481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57158" y="4286256"/>
            <a:ext cx="821537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"What experience and history teach is </a:t>
            </a:r>
            <a:r>
              <a:rPr lang="en-US" sz="2400" dirty="0" smtClean="0"/>
              <a:t>this - that </a:t>
            </a:r>
            <a:r>
              <a:rPr lang="en-US" sz="2400" dirty="0"/>
              <a:t>people and governments never have learned anything from history, or acted on principles deduced from it." </a:t>
            </a:r>
            <a:endParaRPr lang="en-US" sz="2400" dirty="0" smtClean="0"/>
          </a:p>
          <a:p>
            <a:r>
              <a:rPr lang="en-US" sz="2400" b="1" dirty="0" smtClean="0"/>
              <a:t>G</a:t>
            </a:r>
            <a:r>
              <a:rPr lang="en-US" sz="2400" b="1" dirty="0"/>
              <a:t>. W. F. Hegel</a:t>
            </a:r>
            <a:endParaRPr lang="en-US" sz="24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/>
          <a:lstStyle/>
          <a:p>
            <a:r>
              <a:rPr lang="en-US" dirty="0" smtClean="0"/>
              <a:t>Why study History?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57158" y="2071678"/>
            <a:ext cx="7858180" cy="1257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r>
              <a:rPr lang="en-US" sz="2400" dirty="0"/>
              <a:t>History helps you understand the origins of modern political and social problems</a:t>
            </a:r>
            <a:r>
              <a:rPr lang="en-US" sz="3200" dirty="0"/>
              <a:t>.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martin-luther-king-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3143248"/>
            <a:ext cx="2747966" cy="2747966"/>
          </a:xfrm>
          <a:prstGeom prst="rect">
            <a:avLst/>
          </a:prstGeom>
        </p:spPr>
      </p:pic>
      <p:pic>
        <p:nvPicPr>
          <p:cNvPr id="8" name="Picture 7" descr="mandel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143248"/>
            <a:ext cx="2181225" cy="2876550"/>
          </a:xfrm>
          <a:prstGeom prst="rect">
            <a:avLst/>
          </a:prstGeom>
        </p:spPr>
      </p:pic>
      <p:pic>
        <p:nvPicPr>
          <p:cNvPr id="9" name="Picture 8" descr="mahatma-gandhi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3500438"/>
            <a:ext cx="28575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dern tr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571612"/>
            <a:ext cx="4649301" cy="3091785"/>
          </a:xfrm>
          <a:prstGeom prst="rect">
            <a:avLst/>
          </a:prstGeom>
        </p:spPr>
      </p:pic>
      <p:pic>
        <p:nvPicPr>
          <p:cNvPr id="2" name="Picture 1" descr="early c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738139" cy="2786082"/>
          </a:xfrm>
          <a:prstGeom prst="rect">
            <a:avLst/>
          </a:prstGeom>
        </p:spPr>
      </p:pic>
      <p:pic>
        <p:nvPicPr>
          <p:cNvPr id="3" name="Picture 2" descr="hindenburg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4362450"/>
            <a:ext cx="3810000" cy="249555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85720" y="4786322"/>
            <a:ext cx="4857784" cy="1257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History helps you discover how your world evolved.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st computer 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28604"/>
            <a:ext cx="4755836" cy="3929090"/>
          </a:xfrm>
          <a:prstGeom prst="rect">
            <a:avLst/>
          </a:prstGeom>
        </p:spPr>
      </p:pic>
      <p:pic>
        <p:nvPicPr>
          <p:cNvPr id="3" name="Picture 2" descr="old-t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214290"/>
            <a:ext cx="3305175" cy="4133850"/>
          </a:xfrm>
          <a:prstGeom prst="rect">
            <a:avLst/>
          </a:prstGeom>
        </p:spPr>
      </p:pic>
      <p:pic>
        <p:nvPicPr>
          <p:cNvPr id="4" name="Picture 3" descr="early HP.jpg"/>
          <p:cNvPicPr>
            <a:picLocks noChangeAspect="1"/>
          </p:cNvPicPr>
          <p:nvPr/>
        </p:nvPicPr>
        <p:blipFill>
          <a:blip r:embed="rId4"/>
          <a:srcRect l="9308"/>
          <a:stretch>
            <a:fillRect/>
          </a:stretch>
        </p:blipFill>
        <p:spPr>
          <a:xfrm>
            <a:off x="2928926" y="3643314"/>
            <a:ext cx="3500462" cy="2972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locaust0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500174"/>
            <a:ext cx="3267295" cy="4410848"/>
          </a:xfrm>
          <a:prstGeom prst="rect">
            <a:avLst/>
          </a:prstGeom>
        </p:spPr>
      </p:pic>
      <p:pic>
        <p:nvPicPr>
          <p:cNvPr id="3" name="Picture 2" descr="_40009431_nagasaki2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350" y="571480"/>
            <a:ext cx="2674510" cy="2000264"/>
          </a:xfrm>
          <a:prstGeom prst="rect">
            <a:avLst/>
          </a:prstGeom>
        </p:spPr>
      </p:pic>
      <p:pic>
        <p:nvPicPr>
          <p:cNvPr id="5" name="Picture 4" descr="berlin_wa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4214818"/>
            <a:ext cx="3657600" cy="2286000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5929322" y="500042"/>
            <a:ext cx="3000396" cy="3143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History lets you learn how and why people behaved as they did, whether they are Elizabeth I, Hitler or John Lennon...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dolf Hitl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3786190"/>
            <a:ext cx="1959454" cy="258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642910" y="3929066"/>
            <a:ext cx="7358114" cy="1500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History helps you develop the skills to look beyond the headlines, to ask questions properly, and to express your own opinions.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85786" y="1785926"/>
            <a:ext cx="7358114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History helps you make sense of most other subjects.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368_S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436134"/>
            <a:ext cx="2643174" cy="3635832"/>
          </a:xfrm>
          <a:prstGeom prst="rect">
            <a:avLst/>
          </a:prstGeom>
        </p:spPr>
      </p:pic>
      <p:pic>
        <p:nvPicPr>
          <p:cNvPr id="3" name="Picture 2" descr="surfing-w-duke-X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643314"/>
            <a:ext cx="3500430" cy="2673939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500034" y="714356"/>
            <a:ext cx="4286280" cy="17859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pursuit of historical events and people is fun - a form of time travel..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46-D-hickoc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58" y="2428868"/>
            <a:ext cx="2291421" cy="3691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350</Words>
  <Application>Microsoft Office PowerPoint</Application>
  <PresentationFormat>On-screen Show (4:3)</PresentationFormat>
  <Paragraphs>44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What is History?</vt:lpstr>
      <vt:lpstr>Quotes about history</vt:lpstr>
      <vt:lpstr>Slide 3</vt:lpstr>
      <vt:lpstr>Why study History?</vt:lpstr>
      <vt:lpstr>Slide 5</vt:lpstr>
      <vt:lpstr>Slide 6</vt:lpstr>
      <vt:lpstr>Slide 7</vt:lpstr>
      <vt:lpstr>Slide 8</vt:lpstr>
      <vt:lpstr>Slide 9</vt:lpstr>
      <vt:lpstr>Key Terms</vt:lpstr>
      <vt:lpstr>artefact </vt:lpstr>
      <vt:lpstr>archaeologist</vt:lpstr>
      <vt:lpstr>dig</vt:lpstr>
      <vt:lpstr>Primary source</vt:lpstr>
      <vt:lpstr>fossil</vt:lpstr>
      <vt:lpstr>Secondary sources</vt:lpstr>
      <vt:lpstr>shrine</vt:lpstr>
      <vt:lpstr>strata</vt:lpstr>
      <vt:lpstr>CE and BCE or AD and BC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History?</dc:title>
  <dc:creator>Diane</dc:creator>
  <cp:lastModifiedBy>kls12</cp:lastModifiedBy>
  <cp:revision>306</cp:revision>
  <dcterms:created xsi:type="dcterms:W3CDTF">2011-10-09T08:23:45Z</dcterms:created>
  <dcterms:modified xsi:type="dcterms:W3CDTF">2011-10-10T23:18:06Z</dcterms:modified>
</cp:coreProperties>
</file>